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306" r:id="rId2"/>
    <p:sldId id="292" r:id="rId3"/>
    <p:sldId id="300" r:id="rId4"/>
    <p:sldId id="308" r:id="rId5"/>
    <p:sldId id="307" r:id="rId6"/>
    <p:sldId id="281" r:id="rId7"/>
    <p:sldId id="311" r:id="rId8"/>
    <p:sldId id="313" r:id="rId9"/>
    <p:sldId id="280" r:id="rId10"/>
    <p:sldId id="315" r:id="rId11"/>
    <p:sldId id="316" r:id="rId12"/>
    <p:sldId id="303" r:id="rId13"/>
    <p:sldId id="318" r:id="rId14"/>
    <p:sldId id="283" r:id="rId1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91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E04CFF-1D96-4552-904F-51E26F85F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37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9CFDD7-5F8F-4E27-81F8-43F89A68B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8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108F0E-9964-45F9-9733-0A469D0ECC4E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32123" indent="-232123" eaLnBrk="1" hangingPunct="1"/>
            <a:r>
              <a:rPr lang="en-US" altLang="en-US" dirty="0" smtClean="0"/>
              <a:t>Introduction:</a:t>
            </a:r>
          </a:p>
          <a:p>
            <a:pPr marL="232123" indent="-232123" eaLnBrk="1" hangingPunct="1"/>
            <a:r>
              <a:rPr lang="en-US" altLang="en-US" dirty="0" smtClean="0"/>
              <a:t>Purpose</a:t>
            </a:r>
          </a:p>
          <a:p>
            <a:pPr marL="232123" indent="-232123" eaLnBrk="1" hangingPunct="1">
              <a:buFontTx/>
              <a:buAutoNum type="arabicPeriod"/>
            </a:pPr>
            <a:r>
              <a:rPr lang="en-US" altLang="en-US" dirty="0" smtClean="0"/>
              <a:t>Overview of NAIS</a:t>
            </a:r>
          </a:p>
          <a:p>
            <a:pPr marL="232123" indent="-232123" eaLnBrk="1" hangingPunct="1">
              <a:buFontTx/>
              <a:buAutoNum type="arabicPeriod"/>
            </a:pPr>
            <a:r>
              <a:rPr lang="en-US" altLang="en-US" dirty="0" smtClean="0"/>
              <a:t>Mission of KDA/State Veterinarian</a:t>
            </a:r>
          </a:p>
          <a:p>
            <a:pPr marL="232123" indent="-232123" eaLnBrk="1" hangingPunct="1">
              <a:buFontTx/>
              <a:buAutoNum type="arabicPeriod"/>
            </a:pPr>
            <a:r>
              <a:rPr lang="en-US" altLang="en-US" dirty="0" smtClean="0"/>
              <a:t>Relationship to Animal ID - NAIS</a:t>
            </a:r>
          </a:p>
          <a:p>
            <a:pPr marL="232123" indent="-232123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954AAE-CB71-4530-9B07-C17F2FEFDEB0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9CFDD7-5F8F-4E27-81F8-43F89A68B4F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937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8A13-C09F-4401-B8FA-C7B083604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8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4DCCD-AECA-4A23-81DC-3BE1C57B7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3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CA78-538A-4E73-9125-822F623DC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61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3350"/>
            <a:ext cx="8229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5E60-C0BA-4667-A333-39D71A8DB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75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B17A9-414F-4D4C-AC2E-88DB309F2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E2C7-3846-4A93-871A-C3299FF60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9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47826-A40A-400B-A00D-224353E47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9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0D971-1C60-4491-BA1C-486DD83BD5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6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128E9-8E5A-454B-9A3C-108CFD521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9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3E6C-6454-460E-A814-462AD31B63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6FA5A-4E71-4486-AD18-E32D8B9FF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7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CCD6-1A71-497A-825D-4970B6B433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44FDF-0827-4437-8A7B-2DF239B47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813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4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5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6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6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6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816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6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6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6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6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6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6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7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8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19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0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1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2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3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4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5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6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7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8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29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0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1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2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3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4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4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4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4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4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34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834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4CED2A3-EB20-480A-9683-BEDF9719F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834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34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34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35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534400" cy="3048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	Kentucky </a:t>
            </a:r>
            <a:r>
              <a:rPr lang="en-US" sz="4000" b="1" dirty="0">
                <a:solidFill>
                  <a:srgbClr val="FFFF00"/>
                </a:solidFill>
              </a:rPr>
              <a:t>Department of </a:t>
            </a:r>
            <a:r>
              <a:rPr lang="en-US" sz="4000" b="1" dirty="0" smtClean="0">
                <a:solidFill>
                  <a:srgbClr val="FFFF00"/>
                </a:solidFill>
              </a:rPr>
              <a:t>     	     			Agriculture</a:t>
            </a:r>
            <a:r>
              <a:rPr lang="en-US" sz="3600" b="1" dirty="0">
                <a:solidFill>
                  <a:srgbClr val="FFFF00"/>
                </a:solidFill>
              </a:rPr>
              <a:t/>
            </a:r>
            <a:br>
              <a:rPr lang="en-US" sz="3600" b="1" dirty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	</a:t>
            </a:r>
            <a:r>
              <a:rPr lang="en-US" sz="3200" b="1" dirty="0" smtClean="0"/>
              <a:t>Ryan </a:t>
            </a:r>
            <a:r>
              <a:rPr lang="en-US" sz="3200" b="1" dirty="0"/>
              <a:t>Quarles, Commissioner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solidFill>
                  <a:srgbClr val="FFFF00"/>
                </a:solidFill>
              </a:rPr>
              <a:t/>
            </a:r>
            <a:br>
              <a:rPr lang="en-US" sz="2800" b="1" dirty="0">
                <a:solidFill>
                  <a:srgbClr val="FFFF00"/>
                </a:solidFill>
              </a:rPr>
            </a:br>
            <a:endParaRPr lang="en-US" sz="28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38600"/>
            <a:ext cx="8001000" cy="297179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	 Office </a:t>
            </a:r>
            <a:r>
              <a:rPr lang="en-US" sz="4400" b="1" dirty="0">
                <a:solidFill>
                  <a:srgbClr val="FFFF00"/>
                </a:solidFill>
              </a:rPr>
              <a:t>of the </a:t>
            </a:r>
            <a:r>
              <a:rPr lang="en-US" sz="4400" b="1" dirty="0" smtClean="0">
                <a:solidFill>
                  <a:srgbClr val="FFFF00"/>
                </a:solidFill>
              </a:rPr>
              <a:t>State</a:t>
            </a:r>
          </a:p>
          <a:p>
            <a:pPr algn="l" eaLnBrk="1" hangingPunct="1"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		Veterinarian</a:t>
            </a:r>
            <a:endParaRPr lang="en-US" sz="4800" dirty="0" smtClean="0"/>
          </a:p>
          <a:p>
            <a:pPr algn="l" eaLnBrk="1" hangingPunct="1">
              <a:defRPr/>
            </a:pPr>
            <a:r>
              <a:rPr lang="en-US" b="1" dirty="0" smtClean="0"/>
              <a:t> Robert </a:t>
            </a:r>
            <a:r>
              <a:rPr lang="en-US" b="1" dirty="0"/>
              <a:t>C. Stout, </a:t>
            </a:r>
            <a:r>
              <a:rPr lang="en-US" b="1" dirty="0" smtClean="0"/>
              <a:t>State </a:t>
            </a:r>
            <a:r>
              <a:rPr lang="en-US" b="1" dirty="0"/>
              <a:t>Veterinarian</a:t>
            </a:r>
            <a:endParaRPr lang="en-US" dirty="0" smtClean="0"/>
          </a:p>
        </p:txBody>
      </p:sp>
      <p:pic>
        <p:nvPicPr>
          <p:cNvPr id="4" name="Picture 3" descr="C:\Users\Rachel.Sholar\Pictures\ky_dept_agriculture_3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602959"/>
            <a:ext cx="1230549" cy="123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5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39" y="1"/>
            <a:ext cx="9178339" cy="675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3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48" y="0"/>
            <a:ext cx="9174848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3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PCR - Interpretation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FF"/>
                </a:solidFill>
              </a:rPr>
              <a:t>Nasal Swab / Whole Blood Buffy Coat</a:t>
            </a:r>
            <a:r>
              <a:rPr lang="en-US" sz="3200" b="1" dirty="0" smtClean="0">
                <a:solidFill>
                  <a:srgbClr val="FFFF00"/>
                </a:solidFill>
              </a:rPr>
              <a:t/>
            </a:r>
            <a:br>
              <a:rPr lang="en-US" sz="3200" b="1" dirty="0" smtClean="0">
                <a:solidFill>
                  <a:srgbClr val="FFFF00"/>
                </a:solidFill>
              </a:rPr>
            </a:br>
            <a:endParaRPr lang="en-US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092" y="1600200"/>
            <a:ext cx="4419600" cy="4533900"/>
          </a:xfrm>
        </p:spPr>
        <p:txBody>
          <a:bodyPr/>
          <a:lstStyle/>
          <a:p>
            <a:pPr marL="812800" indent="-81280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  <a:p>
            <a:pPr marL="812800" indent="-81280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/>
          </a:p>
          <a:p>
            <a:pPr marL="812800" indent="-81280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4229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Individual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Population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Baseline for outbreak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Guides response &amp; exit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strategy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219201" y="1981199"/>
            <a:ext cx="1600200" cy="151103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Blood +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 +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S +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811293" y="1981200"/>
            <a:ext cx="1676399" cy="151103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Blood –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 –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S +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19201" y="3479664"/>
            <a:ext cx="1600200" cy="15495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 +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S –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19401" y="3479664"/>
            <a:ext cx="1668291" cy="15495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 –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S –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512" name="Rectangle 64511"/>
          <p:cNvSpPr/>
          <p:nvPr/>
        </p:nvSpPr>
        <p:spPr bwMode="auto">
          <a:xfrm flipH="1">
            <a:off x="178341" y="1981200"/>
            <a:ext cx="1066800" cy="151103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Swab 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73478" y="3479664"/>
            <a:ext cx="1066800" cy="15495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Swab –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6172200"/>
          </a:xfrm>
        </p:spPr>
        <p:txBody>
          <a:bodyPr/>
          <a:lstStyle/>
          <a:p>
            <a:pPr marL="812800" indent="-812800" eaLnBrk="1" hangingPunct="1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1500" dirty="0" smtClean="0"/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Early </a:t>
            </a:r>
            <a:r>
              <a:rPr lang="en-US" sz="2400" dirty="0"/>
              <a:t>D</a:t>
            </a:r>
            <a:r>
              <a:rPr lang="en-US" sz="2400" dirty="0" smtClean="0"/>
              <a:t>etection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Isolation / Segregation / Quarantine</a:t>
            </a: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2400" dirty="0"/>
              <a:t>	</a:t>
            </a:r>
            <a:r>
              <a:rPr lang="en-US" sz="1800" dirty="0" smtClean="0"/>
              <a:t>1.  </a:t>
            </a:r>
            <a:r>
              <a:rPr lang="en-US" sz="1800" dirty="0" smtClean="0">
                <a:solidFill>
                  <a:srgbClr val="FFFF00"/>
                </a:solidFill>
              </a:rPr>
              <a:t>ISOLATION: </a:t>
            </a:r>
            <a:r>
              <a:rPr lang="en-US" sz="1800" dirty="0" smtClean="0"/>
              <a:t>Removal of infected animal(s) to a separate, bio-secure</a:t>
            </a: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     environment .</a:t>
            </a: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2.  </a:t>
            </a:r>
            <a:r>
              <a:rPr lang="en-US" sz="1800" dirty="0" smtClean="0">
                <a:solidFill>
                  <a:srgbClr val="FFFF00"/>
                </a:solidFill>
              </a:rPr>
              <a:t>SEGREGATION: </a:t>
            </a:r>
            <a:r>
              <a:rPr lang="en-US" sz="1800" dirty="0" smtClean="0"/>
              <a:t>Compartmentalization of animals with like status</a:t>
            </a: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       using risk based analysis into defined groups.</a:t>
            </a: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3.  </a:t>
            </a:r>
            <a:r>
              <a:rPr lang="en-US" sz="1800" dirty="0" smtClean="0">
                <a:solidFill>
                  <a:srgbClr val="FFFF00"/>
                </a:solidFill>
              </a:rPr>
              <a:t>QUARANTINE: </a:t>
            </a:r>
            <a:r>
              <a:rPr lang="en-US" sz="1800" dirty="0" smtClean="0"/>
              <a:t>Placement of specific restrictions on a premises or  </a:t>
            </a: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1800" dirty="0"/>
              <a:t>	</a:t>
            </a:r>
            <a:r>
              <a:rPr lang="en-US" sz="1800" dirty="0" smtClean="0"/>
              <a:t>     group of animals by the officially authorized agency.</a:t>
            </a:r>
            <a:endParaRPr lang="en-US" sz="2400" dirty="0" smtClean="0"/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mtClean="0"/>
              <a:t>Biosecurity</a:t>
            </a:r>
            <a:r>
              <a:rPr lang="en-US" sz="2400" dirty="0" smtClean="0"/>
              <a:t>: Routine; Everybody all the time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Vaccination: Controversial 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Movement Restriction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Traceability: Forward &amp; Backward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Agent / Vector </a:t>
            </a:r>
            <a:r>
              <a:rPr lang="en-US" sz="2400" dirty="0"/>
              <a:t>e</a:t>
            </a:r>
            <a:r>
              <a:rPr lang="en-US" sz="2400" dirty="0" smtClean="0"/>
              <a:t>limination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Therapy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IV.  Response to Outbreak</a:t>
            </a:r>
          </a:p>
        </p:txBody>
      </p:sp>
    </p:spTree>
    <p:extLst>
      <p:ext uri="{BB962C8B-B14F-4D97-AF65-F5344CB8AC3E}">
        <p14:creationId xmlns:p14="http://schemas.microsoft.com/office/powerpoint/2010/main" val="31038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VI. Communication – Key to Success</a:t>
            </a:r>
            <a:endParaRPr lang="en-US" dirty="0" smtClean="0"/>
          </a:p>
          <a:p>
            <a:pPr lvl="1" eaLnBrk="1" hangingPunct="1">
              <a:lnSpc>
                <a:spcPct val="20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Begins with Awareness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Animal Health Officials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Stakeholders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Veterinarians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Hospital / Clinic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Facility Management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Information Clearinghouse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Equine Disease Communication Center (EDCC)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Regulatory Authority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Media: Public &amp; Social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Message Maps (eg. AAEP)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57200"/>
            <a:ext cx="8610600" cy="6172200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None/>
            </a:pPr>
            <a:r>
              <a:rPr lang="en-US" altLang="en-US" u="sng" dirty="0" smtClean="0">
                <a:solidFill>
                  <a:srgbClr val="FFFF00"/>
                </a:solidFill>
                <a:effectLst/>
              </a:rPr>
              <a:t>Equine Herpesvirus </a:t>
            </a:r>
            <a:r>
              <a:rPr lang="en-US" altLang="en-US" u="sng" dirty="0" err="1" smtClean="0">
                <a:solidFill>
                  <a:srgbClr val="FFFF00"/>
                </a:solidFill>
                <a:effectLst/>
              </a:rPr>
              <a:t>Myeloencephalopathy</a:t>
            </a:r>
            <a:r>
              <a:rPr lang="en-US" altLang="en-US" u="sng" dirty="0" smtClean="0">
                <a:solidFill>
                  <a:srgbClr val="FFFF00"/>
                </a:solidFill>
                <a:effectLst/>
              </a:rPr>
              <a:t>:</a:t>
            </a:r>
            <a:endParaRPr lang="en-US" altLang="en-US" b="1" u="sng" dirty="0" smtClean="0">
              <a:solidFill>
                <a:srgbClr val="FFFF00"/>
              </a:solidFill>
              <a:effectLst/>
            </a:endParaRPr>
          </a:p>
          <a:p>
            <a:pPr marL="0" indent="0" algn="ctr" eaLnBrk="1" hangingPunct="1">
              <a:buClr>
                <a:schemeClr val="tx1"/>
              </a:buClr>
              <a:buNone/>
            </a:pPr>
            <a:endParaRPr lang="en-US" altLang="en-US" sz="1500" b="1" i="1" dirty="0" smtClean="0">
              <a:solidFill>
                <a:srgbClr val="FFFF00"/>
              </a:solidFill>
              <a:effectLst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5000" b="1" i="1" dirty="0" smtClean="0">
                <a:solidFill>
                  <a:srgbClr val="FFFF00"/>
                </a:solidFill>
                <a:effectLst/>
              </a:rPr>
              <a:t>	 “</a:t>
            </a:r>
            <a:r>
              <a:rPr lang="en-US" sz="5000" b="1" i="1" dirty="0" smtClean="0">
                <a:solidFill>
                  <a:srgbClr val="FFFF00"/>
                </a:solidFill>
              </a:rPr>
              <a:t>Emerging Disease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5000" b="1" i="1" dirty="0" smtClean="0">
                <a:solidFill>
                  <a:srgbClr val="FFFF00"/>
                </a:solidFill>
              </a:rPr>
              <a:t>      Challenge of EHM”  </a:t>
            </a:r>
          </a:p>
          <a:p>
            <a:pPr marL="0" indent="0" algn="ctr" eaLnBrk="1" hangingPunct="1">
              <a:buClr>
                <a:schemeClr val="tx1"/>
              </a:buClr>
              <a:buNone/>
            </a:pPr>
            <a:endParaRPr lang="en-US" sz="2000" b="1" i="1" dirty="0" smtClean="0">
              <a:solidFill>
                <a:srgbClr val="FFFF00"/>
              </a:solidFill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2800" b="1" i="1" dirty="0" smtClean="0"/>
              <a:t>	      </a:t>
            </a:r>
            <a:r>
              <a:rPr lang="en-US" altLang="en-US" sz="2400" b="1" dirty="0">
                <a:effectLst/>
              </a:rPr>
              <a:t>	</a:t>
            </a:r>
            <a:r>
              <a:rPr lang="en-US" altLang="en-US" sz="2400" b="1" dirty="0" smtClean="0">
                <a:effectLst/>
              </a:rPr>
              <a:t>	</a:t>
            </a:r>
            <a:r>
              <a:rPr lang="en-US" altLang="en-US" sz="2400" b="1" dirty="0">
                <a:effectLst/>
              </a:rPr>
              <a:t> </a:t>
            </a:r>
            <a:r>
              <a:rPr lang="en-US" altLang="en-US" sz="2400" b="1" dirty="0" smtClean="0">
                <a:effectLst/>
              </a:rPr>
              <a:t>     </a:t>
            </a:r>
            <a:r>
              <a:rPr lang="en-US" altLang="en-US" sz="2400" b="1" u="sng" dirty="0" smtClean="0">
                <a:effectLst/>
              </a:rPr>
              <a:t>Credits</a:t>
            </a:r>
            <a:r>
              <a:rPr lang="en-US" altLang="en-US" sz="2400" b="1" dirty="0" smtClean="0">
                <a:effectLst/>
              </a:rPr>
              <a:t>  </a:t>
            </a:r>
            <a:endParaRPr lang="en-US" altLang="en-US" sz="2400" b="1" dirty="0" smtClean="0">
              <a:effectLst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400" b="1" dirty="0" smtClean="0">
                <a:effectLst/>
              </a:rPr>
              <a:t>		</a:t>
            </a:r>
            <a:r>
              <a:rPr lang="en-US" altLang="en-US" sz="2200" b="1" dirty="0">
                <a:effectLst/>
              </a:rPr>
              <a:t> </a:t>
            </a:r>
            <a:r>
              <a:rPr lang="en-US" altLang="en-US" sz="2200" b="1" dirty="0" smtClean="0">
                <a:effectLst/>
              </a:rPr>
              <a:t>         Dr. George Allen*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200" b="1" dirty="0" smtClean="0">
                <a:effectLst/>
              </a:rPr>
              <a:t>	</a:t>
            </a:r>
            <a:r>
              <a:rPr lang="en-US" altLang="en-US" sz="2200" b="1" dirty="0">
                <a:effectLst/>
              </a:rPr>
              <a:t> </a:t>
            </a:r>
            <a:r>
              <a:rPr lang="en-US" altLang="en-US" sz="2200" b="1" dirty="0" smtClean="0">
                <a:effectLst/>
              </a:rPr>
              <a:t>                    Dr. Peter </a:t>
            </a:r>
            <a:r>
              <a:rPr lang="en-US" altLang="en-US" sz="2200" b="1" dirty="0" err="1" smtClean="0">
                <a:effectLst/>
              </a:rPr>
              <a:t>Timoney</a:t>
            </a:r>
            <a:r>
              <a:rPr lang="en-US" altLang="en-US" sz="2200" b="1" dirty="0" smtClean="0">
                <a:effectLst/>
              </a:rPr>
              <a:t>*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200" b="1" dirty="0" smtClean="0">
                <a:effectLst/>
              </a:rPr>
              <a:t>                              Dr</a:t>
            </a:r>
            <a:r>
              <a:rPr lang="en-US" altLang="en-US" sz="2200" b="1" dirty="0">
                <a:effectLst/>
              </a:rPr>
              <a:t>. </a:t>
            </a:r>
            <a:r>
              <a:rPr lang="en-US" altLang="en-US" sz="2200" b="1" dirty="0" err="1" smtClean="0">
                <a:effectLst/>
              </a:rPr>
              <a:t>Udeni</a:t>
            </a:r>
            <a:r>
              <a:rPr lang="en-US" altLang="en-US" sz="2200" b="1" dirty="0" smtClean="0">
                <a:effectLst/>
              </a:rPr>
              <a:t>  </a:t>
            </a:r>
            <a:r>
              <a:rPr lang="en-US" altLang="en-US" sz="2200" b="1" dirty="0" err="1" smtClean="0">
                <a:effectLst/>
              </a:rPr>
              <a:t>Balasuriya</a:t>
            </a:r>
            <a:r>
              <a:rPr lang="en-US" altLang="en-US" sz="2200" b="1" dirty="0" smtClean="0">
                <a:effectLst/>
              </a:rPr>
              <a:t>*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altLang="en-US" sz="1000" b="1" dirty="0" smtClean="0">
              <a:effectLst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200" b="1" dirty="0" smtClean="0">
                <a:effectLst/>
              </a:rPr>
              <a:t>   * Gluck Equine Research Center/University of Kentucky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200" b="1" dirty="0">
                <a:effectLst/>
              </a:rPr>
              <a:t>	</a:t>
            </a:r>
            <a:r>
              <a:rPr lang="en-US" altLang="en-US" sz="2200" b="1" dirty="0" smtClean="0">
                <a:effectLst/>
              </a:rPr>
              <a:t>	</a:t>
            </a:r>
            <a:endParaRPr lang="en-US" altLang="en-US" sz="22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“Characteristics of EHV-1”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dirty="0" smtClean="0"/>
              <a:t>Clinical Expression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Endemic &amp; Ubiquitous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Respiratory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Reproductive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Neurologic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Typically 2 – 8 Day incubation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Subclinical infection is common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Currently two strains recognized</a:t>
            </a:r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Wild</a:t>
            </a:r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Mutant </a:t>
            </a:r>
            <a:r>
              <a:rPr lang="en-US" sz="2000" dirty="0"/>
              <a:t> </a:t>
            </a:r>
            <a:r>
              <a:rPr lang="en-US" sz="2000" dirty="0" smtClean="0"/>
              <a:t>or </a:t>
            </a:r>
            <a:r>
              <a:rPr lang="en-US" sz="2000" dirty="0" err="1" smtClean="0"/>
              <a:t>Neuropathogenic</a:t>
            </a:r>
            <a:endParaRPr lang="en-US" sz="2000" dirty="0" smtClean="0"/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Similar range of expression</a:t>
            </a:r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Different virulence</a:t>
            </a:r>
          </a:p>
          <a:p>
            <a:pPr lvl="2"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Both cause latent infection</a:t>
            </a:r>
            <a:endParaRPr lang="en-US" sz="2000" dirty="0"/>
          </a:p>
          <a:p>
            <a:pPr marL="914400" lvl="2" indent="0" eaLnBrk="1" hangingPunct="1">
              <a:buClr>
                <a:schemeClr val="tx1"/>
              </a:buClr>
              <a:buNone/>
              <a:defRPr/>
            </a:pPr>
            <a:endParaRPr lang="en-US" b="1" dirty="0" smtClean="0"/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endParaRPr lang="en-US" sz="3200" b="1" dirty="0" smtClean="0"/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endParaRPr lang="en-US" sz="3200" b="1" dirty="0" smtClean="0"/>
          </a:p>
          <a:p>
            <a:pPr marL="457200" lvl="1" indent="0" eaLnBrk="1" hangingPunct="1">
              <a:buClr>
                <a:schemeClr val="tx1"/>
              </a:buClr>
              <a:buNone/>
              <a:defRPr/>
            </a:pPr>
            <a:r>
              <a:rPr lang="en-US" sz="3200" b="1" dirty="0"/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defRPr/>
            </a:pPr>
            <a:endParaRPr lang="en-US" sz="28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Characteristics </a:t>
            </a:r>
            <a:r>
              <a:rPr lang="en-US" sz="2800" b="1" dirty="0" smtClean="0">
                <a:solidFill>
                  <a:srgbClr val="FFFF00"/>
                </a:solidFill>
              </a:rPr>
              <a:t>(Cont.)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Latency &amp; Recrudescence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40-60 % Latency in population; life long carrier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Virus not shed during latency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Recrudescence is commonly the initiating source of virus in an outbreak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Stress may activate recrudescence</a:t>
            </a: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“</a:t>
            </a:r>
            <a:r>
              <a:rPr lang="en-US" sz="2400" dirty="0" smtClean="0"/>
              <a:t>Shingles” analogy – valid ??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EHV- 1 Latency  	Respiratory, Abortion, Neuro  </a:t>
            </a:r>
            <a:r>
              <a:rPr lang="en-US" sz="1800" dirty="0"/>
              <a:t> </a:t>
            </a:r>
            <a:r>
              <a:rPr lang="en-US" sz="1800" dirty="0" smtClean="0"/>
              <a:t>      Communicable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Chicken  Pox Latency           Shingles           Chicken Pox</a:t>
            </a:r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 bwMode="auto">
          <a:xfrm>
            <a:off x="2795324" y="4191000"/>
            <a:ext cx="381000" cy="2423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410200" y="4560214"/>
            <a:ext cx="381000" cy="2423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3800272" y="4561398"/>
            <a:ext cx="381000" cy="2423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6284879" y="4177770"/>
            <a:ext cx="381000" cy="2423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951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09538"/>
            <a:ext cx="886777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1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Threshold of Infectivity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Presence of virus does not necessarily equate to disease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Volume of virus shed varies with stage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infection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Stabling Environment: Open vs. </a:t>
            </a:r>
            <a:r>
              <a:rPr lang="en-US" dirty="0"/>
              <a:t>E</a:t>
            </a:r>
            <a:r>
              <a:rPr lang="en-US" dirty="0" smtClean="0"/>
              <a:t>nclosed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Stress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Population Susceptibility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Vaccination Status</a:t>
            </a:r>
          </a:p>
        </p:txBody>
      </p:sp>
    </p:spTree>
    <p:extLst>
      <p:ext uri="{BB962C8B-B14F-4D97-AF65-F5344CB8AC3E}">
        <p14:creationId xmlns:p14="http://schemas.microsoft.com/office/powerpoint/2010/main" val="19704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Immunity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Previous Exposure – short lived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Passive Antibody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Role of Vaccination: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Prevention of disease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Mitigation of severity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Efficacy is variable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Vaccines – many available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MLV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Killed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None labeled for EHV-1 mutant  strain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None labeled for neurologic disease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Schedule varies</a:t>
            </a:r>
          </a:p>
        </p:txBody>
      </p:sp>
    </p:spTree>
    <p:extLst>
      <p:ext uri="{BB962C8B-B14F-4D97-AF65-F5344CB8AC3E}">
        <p14:creationId xmlns:p14="http://schemas.microsoft.com/office/powerpoint/2010/main" val="10941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II.  Diagnosis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  <a:buFontTx/>
              <a:buAutoNum type="romanUcPeriod" startAt="2"/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Clinical Impression – Differentials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Laboratory Testing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Tests available / where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Sample required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Turn around time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Cost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Interpretation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Confirmation Criteria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n-US" dirty="0" smtClean="0"/>
              <a:t>	 “case definition</a:t>
            </a:r>
            <a:r>
              <a:rPr lang="en-US" sz="2400" dirty="0" smtClean="0"/>
              <a:t>”</a:t>
            </a:r>
            <a:r>
              <a:rPr lang="en-US" sz="2400" dirty="0" smtClean="0">
                <a:solidFill>
                  <a:schemeClr val="folHlink"/>
                </a:solidFill>
              </a:rPr>
              <a:t/>
            </a:r>
            <a:br>
              <a:rPr lang="en-US" sz="2400" dirty="0" smtClean="0">
                <a:solidFill>
                  <a:schemeClr val="folHlink"/>
                </a:solidFill>
              </a:rPr>
            </a:br>
            <a:endParaRPr lang="en-US" sz="2400" dirty="0" smtClean="0">
              <a:solidFill>
                <a:schemeClr val="folHlink"/>
              </a:solidFill>
            </a:endParaRPr>
          </a:p>
        </p:txBody>
      </p:sp>
      <p:pic>
        <p:nvPicPr>
          <p:cNvPr id="26628" name="Picture 4" descr="j040657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3124200"/>
            <a:ext cx="36576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289</Words>
  <Application>Microsoft Office PowerPoint</Application>
  <PresentationFormat>On-screen Show (4:3)</PresentationFormat>
  <Paragraphs>134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Digital Dots</vt:lpstr>
      <vt:lpstr> Kentucky Department of               Agriculture  Ryan Quarles, Commissioner  </vt:lpstr>
      <vt:lpstr>PowerPoint Presentation</vt:lpstr>
      <vt:lpstr>PowerPoint Presentation</vt:lpstr>
      <vt:lpstr>Characteristics (Cont.)</vt:lpstr>
      <vt:lpstr>PowerPoint Presentation</vt:lpstr>
      <vt:lpstr>PowerPoint Presentation</vt:lpstr>
      <vt:lpstr>Threshold of Infectivity</vt:lpstr>
      <vt:lpstr>Immunity</vt:lpstr>
      <vt:lpstr>II.  Diagnosis </vt:lpstr>
      <vt:lpstr>PowerPoint Presentation</vt:lpstr>
      <vt:lpstr>PowerPoint Presentation</vt:lpstr>
      <vt:lpstr> PCR - Interpretation Nasal Swab / Whole Blood Buffy Coat </vt:lpstr>
      <vt:lpstr>IV.  Response to Outbreak</vt:lpstr>
      <vt:lpstr>PowerPoint Presentation</vt:lpstr>
    </vt:vector>
  </TitlesOfParts>
  <Company>KDA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Department of Agriculture</dc:title>
  <dc:creator>amyjo.fourshee</dc:creator>
  <cp:lastModifiedBy>Woodruff, Vicki (AGR)</cp:lastModifiedBy>
  <cp:revision>153</cp:revision>
  <cp:lastPrinted>2016-04-20T13:30:20Z</cp:lastPrinted>
  <dcterms:created xsi:type="dcterms:W3CDTF">2004-09-21T15:20:15Z</dcterms:created>
  <dcterms:modified xsi:type="dcterms:W3CDTF">2016-04-26T12:53:31Z</dcterms:modified>
</cp:coreProperties>
</file>